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75" r:id="rId3"/>
    <p:sldId id="271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6" r:id="rId12"/>
    <p:sldId id="267" r:id="rId13"/>
    <p:sldId id="270" r:id="rId14"/>
    <p:sldId id="272" r:id="rId15"/>
    <p:sldId id="273" r:id="rId16"/>
    <p:sldId id="274" r:id="rId17"/>
    <p:sldId id="276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C8FDA-5816-4E36-BEA1-D0E6BE2E85E6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D24F7-B7E3-455A-BE2D-F456AF22A81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D24F7-B7E3-455A-BE2D-F456AF22A818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EF19C1D-D410-4201-82AD-6D9FADE699AE}" type="datetimeFigureOut">
              <a:rPr lang="es-MX" smtClean="0"/>
              <a:pPr/>
              <a:t>06/09/2012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B36A478-E8E3-4829-A9B4-F1D4ED5942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476672"/>
            <a:ext cx="69127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tx2">
                    <a:lumMod val="75000"/>
                  </a:schemeClr>
                </a:solidFill>
              </a:rPr>
              <a:t>Instituto Universitario Puebla</a:t>
            </a:r>
          </a:p>
          <a:p>
            <a:pPr algn="ctr"/>
            <a:r>
              <a:rPr lang="es-MX" i="1" dirty="0" smtClean="0">
                <a:solidFill>
                  <a:schemeClr val="tx2">
                    <a:lumMod val="75000"/>
                  </a:schemeClr>
                </a:solidFill>
              </a:rPr>
              <a:t>Educación con Valor</a:t>
            </a:r>
            <a:endParaRPr lang="es-MX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35696" y="4797152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tx2">
                    <a:lumMod val="75000"/>
                  </a:schemeClr>
                </a:solidFill>
              </a:rPr>
              <a:t>Campus </a:t>
            </a:r>
            <a:r>
              <a:rPr lang="es-MX" sz="3200" b="1" dirty="0" smtClean="0">
                <a:solidFill>
                  <a:schemeClr val="tx2">
                    <a:lumMod val="75000"/>
                  </a:schemeClr>
                </a:solidFill>
              </a:rPr>
              <a:t>Tabasco</a:t>
            </a:r>
            <a:endParaRPr lang="es-MX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7 Imagen" descr="logo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411760" y="1700808"/>
            <a:ext cx="4032448" cy="2792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RVOE Acuerdo 0905147</a:t>
            </a:r>
          </a:p>
          <a:p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Doctorado en Ecoeducación</a:t>
            </a:r>
            <a:endParaRPr lang="es-MX" dirty="0"/>
          </a:p>
        </p:txBody>
      </p:sp>
      <p:pic>
        <p:nvPicPr>
          <p:cNvPr id="20482" name="Picture 2" descr="C:\Users\Oem\AppData\Local\Microsoft\Windows\Temporary Internet Files\Content.IE5\3GVU4DTF\MP90042217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0280" y="3356992"/>
            <a:ext cx="3851920" cy="2563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467544" y="1762631"/>
            <a:ext cx="4896544" cy="296251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400" dirty="0">
                <a:latin typeface="Berlin Sans FB" pitchFamily="34" charset="0"/>
              </a:rPr>
              <a:t>Formar investigadores capaces de comprender y explicar problemas educativos específicos empleando problemas educativos específicos empleado la perspectiva ecoeducativa con sus herramientas metodológicas pertinentes.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331640" y="548680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Objetivo:</a:t>
            </a:r>
          </a:p>
        </p:txBody>
      </p:sp>
      <p:pic>
        <p:nvPicPr>
          <p:cNvPr id="12" name="11 Imagen" descr="logo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  <p:pic>
        <p:nvPicPr>
          <p:cNvPr id="21506" name="Picture 2" descr="C:\Users\Oem\AppData\Local\Microsoft\Windows\Temporary Internet Files\Content.IE5\8LIA9353\MP90043956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412" y="1988840"/>
            <a:ext cx="3240052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331640" y="40466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Perfil de Egresado: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95536" y="1539885"/>
            <a:ext cx="4608512" cy="377975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400" dirty="0">
                <a:latin typeface="Berlin Sans FB" pitchFamily="34" charset="0"/>
              </a:rPr>
              <a:t>Poseerá habilidades en el uso y diseño de técnicas para desarrollar proyectos ecoeducativos de investigación, que cuenten con un sólido fundamento teórico y cuya metodología sea consistente con el problema que se desea abordar.</a:t>
            </a:r>
          </a:p>
        </p:txBody>
      </p:sp>
      <p:pic>
        <p:nvPicPr>
          <p:cNvPr id="2053" name="Picture 5" descr="C:\Users\Oem\AppData\Local\Microsoft\Windows\Temporary Internet Files\Content.IE5\ZT5IKCIE\MC90043265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6460" y="1975148"/>
            <a:ext cx="2966020" cy="2966020"/>
          </a:xfrm>
          <a:prstGeom prst="rect">
            <a:avLst/>
          </a:prstGeom>
          <a:noFill/>
        </p:spPr>
      </p:pic>
      <p:pic>
        <p:nvPicPr>
          <p:cNvPr id="11" name="10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3403600" algn="l"/>
              </a:tabLst>
            </a:pPr>
            <a:r>
              <a:rPr lang="es-MX" sz="4800" dirty="0" smtClean="0"/>
              <a:t>Módulos</a:t>
            </a:r>
            <a:endParaRPr lang="es-MX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en Educación Holística.</a:t>
            </a:r>
          </a:p>
          <a:p>
            <a:pPr lvl="0" algn="just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en Educación Sistemática.</a:t>
            </a:r>
          </a:p>
          <a:p>
            <a:pPr lvl="0" algn="just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sobre Evolución del Conocimiento Humano.</a:t>
            </a:r>
          </a:p>
          <a:p>
            <a:pPr lvl="0" algn="just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sobre Hombre-Universo.</a:t>
            </a:r>
          </a:p>
          <a:p>
            <a:pPr lvl="0" algn="just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Elaboración de Proyecto de Tesis.</a:t>
            </a:r>
          </a:p>
          <a:p>
            <a:pPr lvl="0" algn="just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 Investigación sobre Educación Permanente.</a:t>
            </a:r>
          </a:p>
          <a:p>
            <a:pPr lvl="0" algn="just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sobre Ética Ecoeducativa.</a:t>
            </a:r>
          </a:p>
          <a:p>
            <a:pPr lvl="0" algn="just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Metodología de Investigación.</a:t>
            </a:r>
            <a:endParaRPr lang="es-MX" sz="1800" dirty="0">
              <a:latin typeface="Berlin Sans FB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sobre Educación y Trabajo</a:t>
            </a:r>
          </a:p>
          <a:p>
            <a:pPr lvl="0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Educación y Familia</a:t>
            </a:r>
          </a:p>
          <a:p>
            <a:pPr lvl="0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sobre Educación, Naturaleza y Medio Ambiente.</a:t>
            </a:r>
          </a:p>
          <a:p>
            <a:pPr lvl="0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sobre Ecoeducación.</a:t>
            </a:r>
          </a:p>
          <a:p>
            <a:pPr lvl="0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sobre Proyectos Ecoeducativos.</a:t>
            </a:r>
          </a:p>
          <a:p>
            <a:pPr lvl="0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Investigación Prospectiva de la Ecoeducación en México.</a:t>
            </a:r>
          </a:p>
          <a:p>
            <a:pPr lvl="0">
              <a:buFont typeface="Wingdings" pitchFamily="2" charset="2"/>
              <a:buChar char="v"/>
            </a:pPr>
            <a:r>
              <a:rPr lang="es-MX" sz="1800" dirty="0" smtClean="0">
                <a:latin typeface="Berlin Sans FB" pitchFamily="34" charset="0"/>
              </a:rPr>
              <a:t>Seminario de Presentación de Trabajo de Tesis.</a:t>
            </a:r>
          </a:p>
          <a:p>
            <a:pPr lvl="0" algn="just">
              <a:buFont typeface="Wingdings" pitchFamily="2" charset="2"/>
              <a:buChar char="v"/>
            </a:pPr>
            <a:endParaRPr lang="es-MX" sz="2000" dirty="0"/>
          </a:p>
        </p:txBody>
      </p:sp>
      <p:pic>
        <p:nvPicPr>
          <p:cNvPr id="8" name="7 Imagen" descr="logo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400" dirty="0" smtClean="0"/>
              <a:t>Doctorado en Ecoeducación</a:t>
            </a:r>
            <a:endParaRPr lang="es-MX" sz="4400" dirty="0"/>
          </a:p>
        </p:txBody>
      </p:sp>
      <p:sp>
        <p:nvSpPr>
          <p:cNvPr id="15" name="14 Marcador de texto"/>
          <p:cNvSpPr>
            <a:spLocks noGrp="1"/>
          </p:cNvSpPr>
          <p:nvPr>
            <p:ph type="body" idx="4294967295"/>
          </p:nvPr>
        </p:nvSpPr>
        <p:spPr>
          <a:xfrm>
            <a:off x="0" y="1524000"/>
            <a:ext cx="8676456" cy="3345160"/>
          </a:xfrm>
        </p:spPr>
        <p:txBody>
          <a:bodyPr>
            <a:normAutofit/>
          </a:bodyPr>
          <a:lstStyle/>
          <a:p>
            <a:pPr algn="ctr"/>
            <a:r>
              <a:rPr lang="es-MX" sz="3200" b="0" dirty="0" smtClean="0">
                <a:latin typeface="Berlin Sans FB" pitchFamily="34" charset="0"/>
              </a:rPr>
              <a:t>FORMA DE TITULACIÓN: </a:t>
            </a:r>
            <a:r>
              <a:rPr lang="es-MX" sz="3200" dirty="0" smtClean="0">
                <a:latin typeface="Berlin Sans FB" pitchFamily="34" charset="0"/>
              </a:rPr>
              <a:t>Elaboración de Tesis Doctoral.</a:t>
            </a:r>
          </a:p>
          <a:p>
            <a:pPr algn="ctr"/>
            <a:r>
              <a:rPr lang="es-MX" sz="3200" b="0" dirty="0" smtClean="0">
                <a:latin typeface="Berlin Sans FB" pitchFamily="34" charset="0"/>
              </a:rPr>
              <a:t>DURACION: </a:t>
            </a:r>
            <a:r>
              <a:rPr lang="es-MX" sz="3200" dirty="0" smtClean="0">
                <a:latin typeface="Berlin Sans FB" pitchFamily="34" charset="0"/>
              </a:rPr>
              <a:t>24 meses.</a:t>
            </a:r>
          </a:p>
          <a:p>
            <a:pPr algn="ctr"/>
            <a:r>
              <a:rPr lang="es-MX" sz="3200" b="0" dirty="0" smtClean="0">
                <a:latin typeface="Berlin Sans FB" pitchFamily="34" charset="0"/>
              </a:rPr>
              <a:t>ASISTENCIA: </a:t>
            </a:r>
            <a:r>
              <a:rPr lang="es-MX" sz="3200" dirty="0" smtClean="0">
                <a:latin typeface="Berlin Sans FB" pitchFamily="34" charset="0"/>
              </a:rPr>
              <a:t>Cada 15 días</a:t>
            </a:r>
            <a:r>
              <a:rPr lang="es-MX" sz="3200" b="0" dirty="0" smtClean="0">
                <a:latin typeface="Berlin Sans FB" pitchFamily="34" charset="0"/>
              </a:rPr>
              <a:t>.</a:t>
            </a:r>
          </a:p>
          <a:p>
            <a:pPr algn="ctr"/>
            <a:r>
              <a:rPr lang="es-MX" sz="3200" b="0" dirty="0" smtClean="0">
                <a:latin typeface="Berlin Sans FB" pitchFamily="34" charset="0"/>
              </a:rPr>
              <a:t>HORARIO: </a:t>
            </a:r>
            <a:r>
              <a:rPr lang="es-MX" sz="3200" dirty="0" smtClean="0">
                <a:latin typeface="Berlin Sans FB" pitchFamily="34" charset="0"/>
              </a:rPr>
              <a:t>8am – 4pm</a:t>
            </a:r>
          </a:p>
          <a:p>
            <a:pPr algn="ctr"/>
            <a:endParaRPr lang="es-MX" sz="2000" dirty="0"/>
          </a:p>
        </p:txBody>
      </p:sp>
      <p:pic>
        <p:nvPicPr>
          <p:cNvPr id="18" name="17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3528" y="5517232"/>
            <a:ext cx="1120933" cy="776246"/>
          </a:xfrm>
          <a:prstGeom prst="rect">
            <a:avLst/>
          </a:prstGeom>
        </p:spPr>
      </p:pic>
      <p:pic>
        <p:nvPicPr>
          <p:cNvPr id="23556" name="Picture 4" descr="C:\Users\Oem\AppData\Local\Microsoft\Windows\Temporary Internet Files\Content.IE5\ENYXIYJ4\MC90043153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378776"/>
            <a:ext cx="1872208" cy="26959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5400" dirty="0" smtClean="0"/>
              <a:t>Requisitos:</a:t>
            </a:r>
            <a:endParaRPr lang="es-MX" sz="5400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638400" cy="457200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s-MX" dirty="0" smtClean="0">
                <a:latin typeface="Berlin Sans FB" pitchFamily="34" charset="0"/>
              </a:rPr>
              <a:t>Acta de Nacimiento original y 4 copias t/carta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Carta de exposición de motivos dirigida al Rector Mtro. Gustavo </a:t>
            </a:r>
            <a:r>
              <a:rPr lang="es-MX" dirty="0" err="1" smtClean="0">
                <a:latin typeface="Berlin Sans FB" pitchFamily="34" charset="0"/>
              </a:rPr>
              <a:t>Santin</a:t>
            </a:r>
            <a:r>
              <a:rPr lang="es-MX" dirty="0" smtClean="0">
                <a:latin typeface="Berlin Sans FB" pitchFamily="34" charset="0"/>
              </a:rPr>
              <a:t> Nieto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4 Copias simples de su titulo de maestría t/carta.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1 Copia de su grado certificada ante un notario y dos copias simples de la certificación, todas en t/carta.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4 Copias simples de cedula de maestría t/carta.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1 Copia de su cedula de grado certificada ante un notario y dos copias simples de la certificación, todas en t/carta.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4 Copias de CURP, dos de cara al frente de la misma hoja ampliada al 200% t/carta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6 fotografías t/infantil, b/n, fondo blanco, ropa clara. Mujeres orejas descubiertas, en papel adherible.</a:t>
            </a:r>
          </a:p>
          <a:p>
            <a:pPr lvl="0" algn="just"/>
            <a:r>
              <a:rPr lang="es-MX" dirty="0" err="1" smtClean="0">
                <a:latin typeface="Berlin Sans FB" pitchFamily="34" charset="0"/>
              </a:rPr>
              <a:t>Curriculum</a:t>
            </a:r>
            <a:r>
              <a:rPr lang="es-MX" dirty="0" smtClean="0">
                <a:latin typeface="Berlin Sans FB" pitchFamily="34" charset="0"/>
              </a:rPr>
              <a:t> Vitae.</a:t>
            </a:r>
          </a:p>
        </p:txBody>
      </p:sp>
      <p:pic>
        <p:nvPicPr>
          <p:cNvPr id="5122" name="Picture 2" descr="http://www.futbolterritorioazul.com.mx/fut7/images/requisito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2448272" cy="3586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Costo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s-MX" dirty="0" smtClean="0"/>
          </a:p>
          <a:p>
            <a:pPr algn="ctr"/>
            <a:r>
              <a:rPr lang="es-MX" dirty="0" smtClean="0"/>
              <a:t>2 Inscripciones anuales</a:t>
            </a:r>
          </a:p>
          <a:p>
            <a:pPr lvl="1" algn="ctr"/>
            <a:r>
              <a:rPr lang="es-MX" dirty="0" smtClean="0"/>
              <a:t>$3,000.00</a:t>
            </a:r>
          </a:p>
          <a:p>
            <a:pPr lvl="1" algn="ctr"/>
            <a:r>
              <a:rPr lang="es-MX" dirty="0" smtClean="0"/>
              <a:t>$ 3,000.00</a:t>
            </a:r>
          </a:p>
          <a:p>
            <a:pPr algn="ctr"/>
            <a:r>
              <a:rPr lang="es-MX" dirty="0" smtClean="0"/>
              <a:t>24 Mensualidades</a:t>
            </a:r>
          </a:p>
          <a:p>
            <a:pPr lvl="1" algn="ctr"/>
            <a:r>
              <a:rPr lang="es-MX" dirty="0" smtClean="0"/>
              <a:t>$3,000.00</a:t>
            </a:r>
          </a:p>
          <a:p>
            <a:pPr lvl="1"/>
            <a:endParaRPr lang="es-MX" dirty="0" smtClean="0"/>
          </a:p>
        </p:txBody>
      </p:sp>
      <p:pic>
        <p:nvPicPr>
          <p:cNvPr id="19458" name="Picture 2" descr="C:\Users\Oem\AppData\Local\Microsoft\Windows\Temporary Internet Files\Content.IE5\ENYXIYJ4\MC90044039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645024"/>
            <a:ext cx="2743200" cy="2743200"/>
          </a:xfrm>
          <a:prstGeom prst="rect">
            <a:avLst/>
          </a:prstGeom>
          <a:noFill/>
        </p:spPr>
      </p:pic>
      <p:pic>
        <p:nvPicPr>
          <p:cNvPr id="5" name="4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6000" dirty="0" smtClean="0"/>
              <a:t>¡Gracias!</a:t>
            </a:r>
            <a:endParaRPr lang="es-MX" sz="6000" dirty="0"/>
          </a:p>
        </p:txBody>
      </p:sp>
      <p:pic>
        <p:nvPicPr>
          <p:cNvPr id="6" name="5 Imagen" descr="logo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491880" y="404664"/>
            <a:ext cx="2376264" cy="1645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755576" y="1556792"/>
            <a:ext cx="7772400" cy="1872208"/>
          </a:xfrm>
        </p:spPr>
        <p:txBody>
          <a:bodyPr>
            <a:noAutofit/>
          </a:bodyPr>
          <a:lstStyle/>
          <a:p>
            <a:r>
              <a:rPr lang="es-MX" sz="4000" b="1" dirty="0" smtClean="0">
                <a:solidFill>
                  <a:schemeClr val="accent1">
                    <a:lumMod val="50000"/>
                  </a:schemeClr>
                </a:solidFill>
              </a:rPr>
              <a:t>Instituto Universitario Puebla en Colaboración con Universidad Tecnológica del Usumacinta</a:t>
            </a:r>
            <a:endParaRPr lang="es-MX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5 Imagen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005064"/>
            <a:ext cx="2126452" cy="1472568"/>
          </a:xfrm>
          <a:prstGeom prst="rect">
            <a:avLst/>
          </a:prstGeom>
        </p:spPr>
      </p:pic>
      <p:pic>
        <p:nvPicPr>
          <p:cNvPr id="24580" name="Picture 4" descr="http://sic.conaculta.gob.mx/galeria_imagen/4beddd592de2alogoUniversusumacint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040857"/>
            <a:ext cx="3810000" cy="147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RVOE: 1105223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Doctorado en Alta Dirección</a:t>
            </a:r>
            <a:endParaRPr lang="es-MX" dirty="0"/>
          </a:p>
        </p:txBody>
      </p:sp>
      <p:pic>
        <p:nvPicPr>
          <p:cNvPr id="22531" name="Picture 3" descr="C:\Users\Oem\AppData\Local\Microsoft\Windows\Temporary Internet Files\Content.IE5\3GVU4DTF\MP9004118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9417" y="3194366"/>
            <a:ext cx="5294871" cy="29895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em\AppData\Local\Microsoft\Windows\Temporary Internet Files\Content.IE5\8LIA9353\MP900431737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80112" y="1700808"/>
            <a:ext cx="3312368" cy="3312368"/>
          </a:xfrm>
          <a:prstGeom prst="round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467544" y="1453346"/>
            <a:ext cx="4896544" cy="384786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s-MX" sz="2000" dirty="0" smtClean="0">
              <a:latin typeface="Berlin Sans FB" pitchFamily="34" charset="0"/>
            </a:endParaRPr>
          </a:p>
          <a:p>
            <a:pPr algn="just"/>
            <a:r>
              <a:rPr lang="es-MX" sz="2000" dirty="0" smtClean="0">
                <a:latin typeface="Berlin Sans FB" pitchFamily="34" charset="0"/>
              </a:rPr>
              <a:t>Formar profesionales que a través de la investigación y de una solución formación interdisciplinaria aporten nuevos conocimientos que sean trascendentes para la evolución, la innovación y sustentabilidad desde la alta dirección en la empresa privada, el gobierno, la academia y las organizaciones de la sociedad civil</a:t>
            </a:r>
          </a:p>
          <a:p>
            <a:pPr algn="just"/>
            <a:endParaRPr lang="es-MX" sz="2000" dirty="0" smtClean="0">
              <a:latin typeface="Berlin Sans FB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31640" y="548680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Objetivo:</a:t>
            </a:r>
          </a:p>
        </p:txBody>
      </p:sp>
      <p:pic>
        <p:nvPicPr>
          <p:cNvPr id="12" name="11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331640" y="40466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Perfil de Egresado: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95536" y="1539885"/>
            <a:ext cx="5616624" cy="418838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endParaRPr lang="es-MX" sz="2000" dirty="0" smtClean="0">
              <a:latin typeface="Berlin Sans FB" pitchFamily="34" charset="0"/>
            </a:endParaRPr>
          </a:p>
          <a:p>
            <a:pPr algn="just"/>
            <a:r>
              <a:rPr lang="es-MX" sz="2000" dirty="0">
                <a:latin typeface="Berlin Sans FB" pitchFamily="34" charset="0"/>
              </a:rPr>
              <a:t>El egresado del Doctorado en Alta Dirección será un profesionista capaz de responder a las exigencias de una vida institucional o empresarial profesionalizada, realizar investigación original, dirigir eficientemente empresas e instituciones y diseñar actividades prospectivas que aseguran resultados eficientes y oportunos, tanto en la gestión gubernamental como en el terreno del análisis económico.</a:t>
            </a:r>
          </a:p>
          <a:p>
            <a:pPr algn="just"/>
            <a:endParaRPr lang="es-MX" sz="2000" dirty="0" smtClean="0">
              <a:latin typeface="Berlin Sans FB" pitchFamily="34" charset="0"/>
            </a:endParaRPr>
          </a:p>
        </p:txBody>
      </p:sp>
      <p:pic>
        <p:nvPicPr>
          <p:cNvPr id="2053" name="Picture 5" descr="C:\Users\Oem\AppData\Local\Microsoft\Windows\Temporary Internet Files\Content.IE5\ZT5IKCIE\MC90043265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6460" y="1975148"/>
            <a:ext cx="2966020" cy="2966020"/>
          </a:xfrm>
          <a:prstGeom prst="rect">
            <a:avLst/>
          </a:prstGeom>
          <a:noFill/>
        </p:spPr>
      </p:pic>
      <p:pic>
        <p:nvPicPr>
          <p:cNvPr id="11" name="10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3403600" algn="l"/>
              </a:tabLst>
            </a:pPr>
            <a:r>
              <a:rPr lang="es-MX" sz="4800" dirty="0" smtClean="0"/>
              <a:t>Módulos</a:t>
            </a:r>
            <a:endParaRPr lang="es-MX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Metodología de la Investigación con Énfasis en Ciencias Empresariales.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Métodos Cuantitativos para la Investigación y el Análisis de Áreas de Oportunidad.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Aplicación de Sistemas y Tecnologías de Información de la Gestión Administrativa.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Investigación en Comportamientos Organizacionales y Corporativos.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Análisis Estratégicos para la Mejora del Factor Humano.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Análisis de Modelos Económicos y Financieros.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Análisis de la Gestión en la Administración Pública.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Alianzas Estratégicas y Redes de Innovación para la Competitividad.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Análisis del Manejo Presupuestal en la Empresa Pública y Privada. 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Investigación en Estructuras y Comportamiento Sindicales en México.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Investigación en Procesos de Alta Competitividad y Productividad.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 Seminario de Investigación para la Prospectiva de Escenarios Corporativos.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Liderazgo Estratégico y Toma de Decisiones.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en Investigación en Políticas y Administración Estratégicas.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 Seminario de Análisis de Sistemas de Gestión de la Calidad.</a:t>
            </a:r>
          </a:p>
          <a:p>
            <a:pPr lvl="0" algn="just">
              <a:buFont typeface="Wingdings" pitchFamily="2" charset="2"/>
              <a:buChar char="Ø"/>
            </a:pPr>
            <a:r>
              <a:rPr lang="es-MX" dirty="0" smtClean="0">
                <a:latin typeface="Berlin Sans FB" pitchFamily="34" charset="0"/>
              </a:rPr>
              <a:t>Seminario de Investigación: La Tesis Doctoral.</a:t>
            </a:r>
          </a:p>
          <a:p>
            <a:pPr>
              <a:buNone/>
            </a:pPr>
            <a:endParaRPr lang="es-MX" dirty="0"/>
          </a:p>
        </p:txBody>
      </p:sp>
      <p:pic>
        <p:nvPicPr>
          <p:cNvPr id="3076" name="Picture 4" descr="C:\Users\Oem\AppData\Local\Microsoft\Windows\Temporary Internet Files\Content.IE5\3GVU4DTF\MC90043481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984804"/>
            <a:ext cx="1468532" cy="1468532"/>
          </a:xfrm>
          <a:prstGeom prst="rect">
            <a:avLst/>
          </a:prstGeom>
          <a:noFill/>
        </p:spPr>
      </p:pic>
      <p:pic>
        <p:nvPicPr>
          <p:cNvPr id="8" name="7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400" dirty="0" smtClean="0"/>
              <a:t>Doctorado en Alta Dirección</a:t>
            </a:r>
            <a:endParaRPr lang="es-MX" sz="4400" dirty="0"/>
          </a:p>
        </p:txBody>
      </p:sp>
      <p:sp>
        <p:nvSpPr>
          <p:cNvPr id="15" name="14 Marcador de texto"/>
          <p:cNvSpPr>
            <a:spLocks noGrp="1"/>
          </p:cNvSpPr>
          <p:nvPr>
            <p:ph type="body" idx="4294967295"/>
          </p:nvPr>
        </p:nvSpPr>
        <p:spPr>
          <a:xfrm>
            <a:off x="0" y="1524000"/>
            <a:ext cx="8676456" cy="3345160"/>
          </a:xfrm>
        </p:spPr>
        <p:txBody>
          <a:bodyPr>
            <a:normAutofit/>
          </a:bodyPr>
          <a:lstStyle/>
          <a:p>
            <a:pPr algn="ctr"/>
            <a:r>
              <a:rPr lang="es-MX" sz="3200" b="0" dirty="0" smtClean="0">
                <a:latin typeface="Berlin Sans FB" pitchFamily="34" charset="0"/>
              </a:rPr>
              <a:t>FORMA DE TITULACIÓN: </a:t>
            </a:r>
            <a:r>
              <a:rPr lang="es-MX" sz="3200" dirty="0" smtClean="0">
                <a:latin typeface="Berlin Sans FB" pitchFamily="34" charset="0"/>
              </a:rPr>
              <a:t>Elaboración de Tesis Doctoral.</a:t>
            </a:r>
          </a:p>
          <a:p>
            <a:pPr algn="ctr"/>
            <a:r>
              <a:rPr lang="es-MX" sz="3200" b="0" dirty="0" smtClean="0">
                <a:latin typeface="Berlin Sans FB" pitchFamily="34" charset="0"/>
              </a:rPr>
              <a:t>DURACION: </a:t>
            </a:r>
            <a:r>
              <a:rPr lang="es-MX" sz="3200" dirty="0" smtClean="0">
                <a:latin typeface="Berlin Sans FB" pitchFamily="34" charset="0"/>
              </a:rPr>
              <a:t>24 meses.</a:t>
            </a:r>
          </a:p>
          <a:p>
            <a:pPr algn="ctr"/>
            <a:r>
              <a:rPr lang="es-MX" sz="3200" b="0" dirty="0" smtClean="0">
                <a:latin typeface="Berlin Sans FB" pitchFamily="34" charset="0"/>
              </a:rPr>
              <a:t>ASISTENCIA: </a:t>
            </a:r>
            <a:r>
              <a:rPr lang="es-MX" sz="3200" dirty="0" smtClean="0">
                <a:latin typeface="Berlin Sans FB" pitchFamily="34" charset="0"/>
              </a:rPr>
              <a:t>Cada 15 días</a:t>
            </a:r>
            <a:r>
              <a:rPr lang="es-MX" sz="3200" b="0" dirty="0" smtClean="0">
                <a:latin typeface="Berlin Sans FB" pitchFamily="34" charset="0"/>
              </a:rPr>
              <a:t>.</a:t>
            </a:r>
          </a:p>
          <a:p>
            <a:pPr algn="ctr"/>
            <a:r>
              <a:rPr lang="es-MX" sz="3200" b="0" dirty="0" smtClean="0">
                <a:latin typeface="Berlin Sans FB" pitchFamily="34" charset="0"/>
              </a:rPr>
              <a:t>HORARIO: </a:t>
            </a:r>
            <a:r>
              <a:rPr lang="es-MX" sz="3200" dirty="0" smtClean="0">
                <a:latin typeface="Berlin Sans FB" pitchFamily="34" charset="0"/>
              </a:rPr>
              <a:t>8am – 4pm</a:t>
            </a:r>
          </a:p>
          <a:p>
            <a:pPr algn="ctr"/>
            <a:endParaRPr lang="es-MX" sz="2000" dirty="0"/>
          </a:p>
        </p:txBody>
      </p:sp>
      <p:pic>
        <p:nvPicPr>
          <p:cNvPr id="4099" name="Picture 3" descr="C:\Users\Oem\AppData\Local\Microsoft\Windows\Temporary Internet Files\Content.IE5\ZT5IKCIE\MP9003854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684984"/>
            <a:ext cx="2339752" cy="25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17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23528" y="5517232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5400" dirty="0" smtClean="0"/>
              <a:t>Requisitos:</a:t>
            </a:r>
            <a:endParaRPr lang="es-MX" sz="5400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638400" cy="457200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s-MX" dirty="0" smtClean="0">
                <a:latin typeface="Berlin Sans FB" pitchFamily="34" charset="0"/>
              </a:rPr>
              <a:t>Acta de Nacimiento original y 4 copias t/carta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Carta de exposición de motivos dirigida al Rector Mtro. Gustavo </a:t>
            </a:r>
            <a:r>
              <a:rPr lang="es-MX" dirty="0" err="1" smtClean="0">
                <a:latin typeface="Berlin Sans FB" pitchFamily="34" charset="0"/>
              </a:rPr>
              <a:t>Santin</a:t>
            </a:r>
            <a:r>
              <a:rPr lang="es-MX" dirty="0" smtClean="0">
                <a:latin typeface="Berlin Sans FB" pitchFamily="34" charset="0"/>
              </a:rPr>
              <a:t> Nieto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4 Copias simples de su titulo de maestría t/carta.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1 Copia de su grado certificada ante un notario y dos copias simples de la certificación, todas en t/carta.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4 Copias simples de cedula de maestría t/carta.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1 Copia de su cedula de grado certificada ante un notario y dos copias simples de la certificación, todas en t/carta.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4 Copias de CURP, dos de cara al frente de la misma hoja ampliada al 200% t/carta</a:t>
            </a:r>
          </a:p>
          <a:p>
            <a:pPr lvl="0" algn="just"/>
            <a:r>
              <a:rPr lang="es-MX" dirty="0" smtClean="0">
                <a:latin typeface="Berlin Sans FB" pitchFamily="34" charset="0"/>
              </a:rPr>
              <a:t>6 fotografías t/infantil, b/n, fondo blanco, ropa clara. Mujeres orejas descubiertas, en papel adherible.</a:t>
            </a:r>
          </a:p>
          <a:p>
            <a:pPr lvl="0" algn="just"/>
            <a:r>
              <a:rPr lang="es-MX" dirty="0" err="1" smtClean="0">
                <a:latin typeface="Berlin Sans FB" pitchFamily="34" charset="0"/>
              </a:rPr>
              <a:t>Curriculum</a:t>
            </a:r>
            <a:r>
              <a:rPr lang="es-MX" dirty="0" smtClean="0">
                <a:latin typeface="Berlin Sans FB" pitchFamily="34" charset="0"/>
              </a:rPr>
              <a:t> Vitae.</a:t>
            </a:r>
          </a:p>
        </p:txBody>
      </p:sp>
      <p:pic>
        <p:nvPicPr>
          <p:cNvPr id="5122" name="Picture 2" descr="http://www.futbolterritorioazul.com.mx/fut7/images/requisito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84784"/>
            <a:ext cx="2448272" cy="3586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Costo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s-MX" dirty="0" smtClean="0"/>
          </a:p>
          <a:p>
            <a:pPr algn="ctr"/>
            <a:r>
              <a:rPr lang="es-MX" dirty="0" smtClean="0"/>
              <a:t>2 Inscripciones anuales</a:t>
            </a:r>
          </a:p>
          <a:p>
            <a:pPr lvl="1" algn="ctr"/>
            <a:r>
              <a:rPr lang="es-MX" dirty="0" smtClean="0"/>
              <a:t>$3,000.00</a:t>
            </a:r>
          </a:p>
          <a:p>
            <a:pPr lvl="1" algn="ctr"/>
            <a:r>
              <a:rPr lang="es-MX" dirty="0" smtClean="0"/>
              <a:t>$ 3,000.00</a:t>
            </a:r>
          </a:p>
          <a:p>
            <a:pPr algn="ctr"/>
            <a:r>
              <a:rPr lang="es-MX" dirty="0" smtClean="0"/>
              <a:t>24 Mensualidades</a:t>
            </a:r>
          </a:p>
          <a:p>
            <a:pPr lvl="1" algn="ctr"/>
            <a:r>
              <a:rPr lang="es-MX" dirty="0" smtClean="0"/>
              <a:t>$3,000.00</a:t>
            </a:r>
          </a:p>
          <a:p>
            <a:pPr lvl="1"/>
            <a:endParaRPr lang="es-MX" dirty="0" smtClean="0"/>
          </a:p>
        </p:txBody>
      </p:sp>
      <p:pic>
        <p:nvPicPr>
          <p:cNvPr id="19458" name="Picture 2" descr="C:\Users\Oem\AppData\Local\Microsoft\Windows\Temporary Internet Files\Content.IE5\ENYXIYJ4\MC90044039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645024"/>
            <a:ext cx="2743200" cy="2743200"/>
          </a:xfrm>
          <a:prstGeom prst="rect">
            <a:avLst/>
          </a:prstGeom>
          <a:noFill/>
        </p:spPr>
      </p:pic>
      <p:pic>
        <p:nvPicPr>
          <p:cNvPr id="5" name="4 Imagen" descr="log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843555" y="188640"/>
            <a:ext cx="1120933" cy="776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87</TotalTime>
  <Words>841</Words>
  <Application>Microsoft Office PowerPoint</Application>
  <PresentationFormat>Presentación en pantalla (4:3)</PresentationFormat>
  <Paragraphs>97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Civil</vt:lpstr>
      <vt:lpstr>Diapositiva 1</vt:lpstr>
      <vt:lpstr>Instituto Universitario Puebla en Colaboración con Universidad Tecnológica del Usumacinta</vt:lpstr>
      <vt:lpstr>Doctorado en Alta Dirección</vt:lpstr>
      <vt:lpstr>Diapositiva 4</vt:lpstr>
      <vt:lpstr>Diapositiva 5</vt:lpstr>
      <vt:lpstr>Módulos</vt:lpstr>
      <vt:lpstr>Doctorado en Alta Dirección</vt:lpstr>
      <vt:lpstr>Requisitos:</vt:lpstr>
      <vt:lpstr>Costo</vt:lpstr>
      <vt:lpstr>Doctorado en Ecoeducación</vt:lpstr>
      <vt:lpstr>Diapositiva 11</vt:lpstr>
      <vt:lpstr>Diapositiva 12</vt:lpstr>
      <vt:lpstr>Módulos</vt:lpstr>
      <vt:lpstr>Doctorado en Ecoeducación</vt:lpstr>
      <vt:lpstr>Requisitos:</vt:lpstr>
      <vt:lpstr>Costo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Oem</dc:creator>
  <cp:lastModifiedBy>PERSONAL</cp:lastModifiedBy>
  <cp:revision>10</cp:revision>
  <dcterms:created xsi:type="dcterms:W3CDTF">2012-09-06T16:07:59Z</dcterms:created>
  <dcterms:modified xsi:type="dcterms:W3CDTF">2012-09-06T19:11:14Z</dcterms:modified>
</cp:coreProperties>
</file>